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07.11.2021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07.11.2021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07.11.2021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07.11.2021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07.11.2021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07.11.2021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07.11.2021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07.11.2021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07.11.2021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День народного единства</a:t>
            </a:r>
            <a:endParaRPr lang="ru-RU" dirty="0"/>
          </a:p>
        </p:txBody>
      </p:sp>
      <p:sp>
        <p:nvSpPr>
          <p:cNvPr id="3" name="Подзаголовок 2"/>
          <p:cNvSpPr>
            <a:spLocks noGrp="1"/>
          </p:cNvSpPr>
          <p:nvPr>
            <p:ph type="subTitle" idx="1"/>
          </p:nvPr>
        </p:nvSpPr>
        <p:spPr/>
        <p:txBody>
          <a:bodyPr/>
          <a:lstStyle/>
          <a:p>
            <a:r>
              <a:rPr lang="ru-RU" dirty="0" smtClean="0"/>
              <a:t>Выполнила Крупина Мария</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11" name="Содержимое 10" descr="066.jpg"/>
          <p:cNvPicPr>
            <a:picLocks noGrp="1" noChangeAspect="1"/>
          </p:cNvPicPr>
          <p:nvPr>
            <p:ph idx="1"/>
          </p:nvPr>
        </p:nvPicPr>
        <p:blipFill>
          <a:blip r:embed="rId2" cstate="print"/>
          <a:stretch>
            <a:fillRect/>
          </a:stretch>
        </p:blipFill>
        <p:spPr>
          <a:xfrm>
            <a:off x="-72009" y="0"/>
            <a:ext cx="9216009" cy="691200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праздника</a:t>
            </a:r>
            <a:endParaRPr lang="ru-RU" dirty="0"/>
          </a:p>
        </p:txBody>
      </p:sp>
      <p:sp>
        <p:nvSpPr>
          <p:cNvPr id="3" name="Содержимое 2"/>
          <p:cNvSpPr>
            <a:spLocks noGrp="1"/>
          </p:cNvSpPr>
          <p:nvPr>
            <p:ph sz="half" idx="1"/>
          </p:nvPr>
        </p:nvSpPr>
        <p:spPr/>
        <p:txBody>
          <a:bodyPr>
            <a:normAutofit/>
          </a:bodyPr>
          <a:lstStyle/>
          <a:p>
            <a:r>
              <a:rPr lang="ru-RU" sz="2000" dirty="0" smtClean="0"/>
              <a:t>Одним из инициаторов установления праздника был Владислав Сурков.</a:t>
            </a:r>
            <a:endParaRPr lang="ru-RU" sz="2000" dirty="0"/>
          </a:p>
        </p:txBody>
      </p:sp>
      <p:sp>
        <p:nvSpPr>
          <p:cNvPr id="4" name="Содержимое 3"/>
          <p:cNvSpPr>
            <a:spLocks noGrp="1"/>
          </p:cNvSpPr>
          <p:nvPr>
            <p:ph sz="half" idx="2"/>
          </p:nvPr>
        </p:nvSpPr>
        <p:spPr/>
        <p:txBody>
          <a:bodyPr>
            <a:noAutofit/>
          </a:bodyPr>
          <a:lstStyle/>
          <a:p>
            <a:pPr algn="ctr">
              <a:buNone/>
            </a:pPr>
            <a:r>
              <a:rPr lang="ru-RU" sz="1400" b="1" i="1" dirty="0" smtClean="0">
                <a:solidFill>
                  <a:srgbClr val="FF0000"/>
                </a:solidFill>
              </a:rPr>
              <a:t>«Что есть Русский Мир? Эта идея, я её когда-то ввёл в структуру государственной политики, когда мы меняли идеологические даты: отменили день празднования социалистической революции и ввели День народного единства. В России ведь не было ни одного праздника, связанного с событиями до Революции. Этот день стал днём русского национализма по сути своей. Была такая задача: как сказать об Империи, о нашем желании расширяться, но при этом не оскорбить слух мирового сообщества.»</a:t>
            </a:r>
          </a:p>
          <a:p>
            <a:pPr algn="ctr">
              <a:buNone/>
            </a:pPr>
            <a:endParaRPr lang="ru-RU" sz="1400" b="1" i="1" dirty="0" smtClean="0">
              <a:solidFill>
                <a:srgbClr val="FF0000"/>
              </a:solidFill>
            </a:endParaRPr>
          </a:p>
          <a:p>
            <a:pPr algn="ctr">
              <a:buNone/>
            </a:pPr>
            <a:r>
              <a:rPr lang="ru-RU" sz="1400" b="1" i="1" dirty="0" smtClean="0">
                <a:solidFill>
                  <a:srgbClr val="FF0000"/>
                </a:solidFill>
              </a:rPr>
              <a:t>Владислав Сурков</a:t>
            </a:r>
            <a:endParaRPr lang="ru-RU" sz="1400" b="1" dirty="0">
              <a:solidFill>
                <a:srgbClr val="FF0000"/>
              </a:solidFill>
            </a:endParaRPr>
          </a:p>
        </p:txBody>
      </p:sp>
      <p:pic>
        <p:nvPicPr>
          <p:cNvPr id="1026" name="Picture 2" descr="Vladislav Surkov 7 May 2013.jpeg"/>
          <p:cNvPicPr>
            <a:picLocks noChangeAspect="1" noChangeArrowheads="1"/>
          </p:cNvPicPr>
          <p:nvPr/>
        </p:nvPicPr>
        <p:blipFill>
          <a:blip r:embed="rId2" cstate="print"/>
          <a:srcRect/>
          <a:stretch>
            <a:fillRect/>
          </a:stretch>
        </p:blipFill>
        <p:spPr bwMode="auto">
          <a:xfrm>
            <a:off x="1115616" y="2564904"/>
            <a:ext cx="2664296" cy="398312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55000" lnSpcReduction="20000"/>
          </a:bodyPr>
          <a:lstStyle/>
          <a:p>
            <a:r>
              <a:rPr lang="ru-RU" dirty="0" smtClean="0"/>
              <a:t>Праздник был учрежден в 2005 году и с этого момента является выходным, однако многие россияне до сих пор не знают, что произошло в этот день и что именно мы отмечаем.</a:t>
            </a:r>
            <a:endParaRPr lang="ru-RU" dirty="0"/>
          </a:p>
        </p:txBody>
      </p:sp>
      <p:sp>
        <p:nvSpPr>
          <p:cNvPr id="4" name="Содержимое 3"/>
          <p:cNvSpPr>
            <a:spLocks noGrp="1"/>
          </p:cNvSpPr>
          <p:nvPr>
            <p:ph sz="half" idx="2"/>
          </p:nvPr>
        </p:nvSpPr>
        <p:spPr/>
        <p:txBody>
          <a:bodyPr>
            <a:normAutofit fontScale="55000" lnSpcReduction="20000"/>
          </a:bodyPr>
          <a:lstStyle/>
          <a:p>
            <a:r>
              <a:rPr lang="ru-RU" dirty="0" smtClean="0"/>
              <a:t>Именно 4 ноября (22 октября по старому стилю) 1612 года народное ополчение, возглавляемое Кузьмой Мининым и Дмитрием Пожарским, выбило польских захватчиков из Китай-города в Москве. Гарнизон Речи </a:t>
            </a:r>
            <a:r>
              <a:rPr lang="ru-RU" dirty="0" err="1" smtClean="0"/>
              <a:t>Посполитой</a:t>
            </a:r>
            <a:r>
              <a:rPr lang="ru-RU" dirty="0" smtClean="0"/>
              <a:t> с большими потерями отошел в Кремль. Положение интервентов было настолько бедственным, что капитуляцию они подписали уже на следующий день, выпустив из крепости представителей русской знати. Спустя сутки поляки сложили оружие. До окончания Смутного времени оставалось совсем немного.</a:t>
            </a:r>
            <a:endParaRPr lang="ru-RU" dirty="0"/>
          </a:p>
        </p:txBody>
      </p:sp>
      <p:pic>
        <p:nvPicPr>
          <p:cNvPr id="15362" name="Picture 2" descr="https://cdn.ren.tv/cache/960x540/media/img/f7/c6/f7c6109100a77ef6ee8924acb3056c5c79f21099.png"/>
          <p:cNvPicPr>
            <a:picLocks noChangeAspect="1" noChangeArrowheads="1"/>
          </p:cNvPicPr>
          <p:nvPr/>
        </p:nvPicPr>
        <p:blipFill>
          <a:blip r:embed="rId2" cstate="print"/>
          <a:srcRect/>
          <a:stretch>
            <a:fillRect/>
          </a:stretch>
        </p:blipFill>
        <p:spPr bwMode="auto">
          <a:xfrm>
            <a:off x="323528" y="3068960"/>
            <a:ext cx="4104456" cy="230875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Почему этот день важен исторически?</a:t>
            </a:r>
            <a:r>
              <a:rPr lang="ru-RU" b="1" dirty="0" smtClean="0"/>
              <a:t/>
            </a:r>
            <a:br>
              <a:rPr lang="ru-RU" b="1" dirty="0" smtClean="0"/>
            </a:br>
            <a:endParaRPr lang="ru-RU" dirty="0"/>
          </a:p>
        </p:txBody>
      </p:sp>
      <p:sp>
        <p:nvSpPr>
          <p:cNvPr id="3" name="Содержимое 2"/>
          <p:cNvSpPr>
            <a:spLocks noGrp="1"/>
          </p:cNvSpPr>
          <p:nvPr>
            <p:ph sz="half" idx="1"/>
          </p:nvPr>
        </p:nvSpPr>
        <p:spPr/>
        <p:txBody>
          <a:bodyPr>
            <a:normAutofit fontScale="92500" lnSpcReduction="20000"/>
          </a:bodyPr>
          <a:lstStyle/>
          <a:p>
            <a:r>
              <a:rPr lang="ru-RU" sz="1600" dirty="0" smtClean="0"/>
              <a:t>Польская интервенция потерпела сокрушительное поражение от ополченцев. День народного единства - еще и день воинской славы России наряду с 9 мая и другими праздниками. Бразды правления страной вновь перешли в руки народа. Спустя несколько месяцев бояре, дворяне, крестьяне, духовные лица, казаки, стрельцы и специальные делегаты русских городов избрали нового царя после угасания Дома Рюриковичей. Земский собор 1613 года завершился воцарением Михаила Федоровича - первого монарха из династии Романовых. Под его началом Россия справилась с последствиями Смуты и устремилась к новым свершениям.</a:t>
            </a:r>
            <a:endParaRPr lang="ru-RU" sz="1600" dirty="0"/>
          </a:p>
        </p:txBody>
      </p:sp>
      <p:sp>
        <p:nvSpPr>
          <p:cNvPr id="4" name="Содержимое 3"/>
          <p:cNvSpPr>
            <a:spLocks noGrp="1"/>
          </p:cNvSpPr>
          <p:nvPr>
            <p:ph sz="half" idx="2"/>
          </p:nvPr>
        </p:nvSpPr>
        <p:spPr/>
        <p:txBody>
          <a:bodyPr>
            <a:normAutofit fontScale="92500" lnSpcReduction="20000"/>
          </a:bodyPr>
          <a:lstStyle/>
          <a:p>
            <a:r>
              <a:rPr lang="ru-RU" dirty="0" smtClean="0"/>
              <a:t> Михаил Федорович Романов. </a:t>
            </a:r>
            <a:endParaRPr lang="ru-RU" dirty="0"/>
          </a:p>
        </p:txBody>
      </p:sp>
      <p:pic>
        <p:nvPicPr>
          <p:cNvPr id="16386" name="Picture 2" descr="https://cdn.ren.tv/cache/960x540/media/img/74/91/74919b1fb3c96e419966467cf43f435582ed0daa.png"/>
          <p:cNvPicPr>
            <a:picLocks noChangeAspect="1" noChangeArrowheads="1"/>
          </p:cNvPicPr>
          <p:nvPr/>
        </p:nvPicPr>
        <p:blipFill>
          <a:blip r:embed="rId2" cstate="print"/>
          <a:srcRect/>
          <a:stretch>
            <a:fillRect/>
          </a:stretch>
        </p:blipFill>
        <p:spPr bwMode="auto">
          <a:xfrm>
            <a:off x="3923928" y="2420888"/>
            <a:ext cx="4096454" cy="230425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Кто такие Минин и Пожарский?</a:t>
            </a:r>
            <a:br>
              <a:rPr lang="ru-RU" dirty="0" smtClean="0"/>
            </a:br>
            <a:endParaRPr lang="ru-RU" dirty="0"/>
          </a:p>
        </p:txBody>
      </p:sp>
      <p:sp>
        <p:nvSpPr>
          <p:cNvPr id="3" name="Содержимое 2"/>
          <p:cNvSpPr>
            <a:spLocks noGrp="1"/>
          </p:cNvSpPr>
          <p:nvPr>
            <p:ph sz="half" idx="1"/>
          </p:nvPr>
        </p:nvSpPr>
        <p:spPr/>
        <p:txBody>
          <a:bodyPr>
            <a:normAutofit lnSpcReduction="10000"/>
          </a:bodyPr>
          <a:lstStyle/>
          <a:p>
            <a:r>
              <a:rPr lang="ru-RU" sz="2000" b="1" i="1" u="sng" dirty="0" smtClean="0">
                <a:solidFill>
                  <a:srgbClr val="FF0000"/>
                </a:solidFill>
              </a:rPr>
              <a:t>Кузьма Минин (1570-1616) </a:t>
            </a:r>
            <a:r>
              <a:rPr lang="ru-RU" sz="2000" u="sng" dirty="0" smtClean="0">
                <a:solidFill>
                  <a:srgbClr val="FF0000"/>
                </a:solidFill>
              </a:rPr>
              <a:t>и </a:t>
            </a:r>
            <a:r>
              <a:rPr lang="ru-RU" sz="2000" b="1" i="1" u="sng" dirty="0" smtClean="0">
                <a:solidFill>
                  <a:srgbClr val="FF0000"/>
                </a:solidFill>
              </a:rPr>
              <a:t>Дмитрий Пожарский (1578-1642)</a:t>
            </a:r>
            <a:r>
              <a:rPr lang="ru-RU" sz="2000" u="sng" dirty="0" smtClean="0">
                <a:solidFill>
                  <a:srgbClr val="FF0000"/>
                </a:solidFill>
              </a:rPr>
              <a:t> – лидеры и основатели второго народного ополчения. </a:t>
            </a:r>
            <a:r>
              <a:rPr lang="ru-RU" sz="2000" dirty="0" smtClean="0"/>
              <a:t>Второе ополчение, состоящее из жителей центральной и северо-восточной Руси, а также остатков первого ополчения, было войском, которое в 1612 году освободило Москву от польских захватчиков.</a:t>
            </a:r>
            <a:endParaRPr lang="ru-RU" sz="2000" dirty="0"/>
          </a:p>
        </p:txBody>
      </p:sp>
      <p:sp>
        <p:nvSpPr>
          <p:cNvPr id="4" name="Содержимое 3"/>
          <p:cNvSpPr>
            <a:spLocks noGrp="1"/>
          </p:cNvSpPr>
          <p:nvPr>
            <p:ph sz="half" idx="2"/>
          </p:nvPr>
        </p:nvSpPr>
        <p:spPr/>
        <p:txBody>
          <a:bodyPr>
            <a:normAutofit lnSpcReduction="10000"/>
          </a:bodyPr>
          <a:lstStyle/>
          <a:p>
            <a:endParaRPr lang="ru-RU"/>
          </a:p>
        </p:txBody>
      </p:sp>
      <p:pic>
        <p:nvPicPr>
          <p:cNvPr id="17410" name="Picture 2" descr="https://cdn.ren.tv/cache/960x540/media/img/f7/66/f766a71deb0d2e4c39525eb7d088672209181ac7.jpg"/>
          <p:cNvPicPr>
            <a:picLocks noChangeAspect="1" noChangeArrowheads="1"/>
          </p:cNvPicPr>
          <p:nvPr/>
        </p:nvPicPr>
        <p:blipFill>
          <a:blip r:embed="rId2" cstate="print"/>
          <a:srcRect/>
          <a:stretch>
            <a:fillRect/>
          </a:stretch>
        </p:blipFill>
        <p:spPr bwMode="auto">
          <a:xfrm>
            <a:off x="3995936" y="1628800"/>
            <a:ext cx="4096455" cy="23042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Почему праздник называется День народного единства?</a:t>
            </a:r>
            <a:r>
              <a:rPr lang="ru-RU" b="1" dirty="0" smtClean="0"/>
              <a:t/>
            </a:r>
            <a:br>
              <a:rPr lang="ru-RU" b="1" dirty="0" smtClean="0"/>
            </a:b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Одним из объяснений того, почему было выбрано такое название, может служить пояснительная записка к проекту закона о введении нового праздника: </a:t>
            </a:r>
            <a:endParaRPr lang="ru-RU" dirty="0"/>
          </a:p>
        </p:txBody>
      </p:sp>
      <p:sp>
        <p:nvSpPr>
          <p:cNvPr id="4" name="Содержимое 3"/>
          <p:cNvSpPr>
            <a:spLocks noGrp="1"/>
          </p:cNvSpPr>
          <p:nvPr>
            <p:ph sz="half" idx="2"/>
          </p:nvPr>
        </p:nvSpPr>
        <p:spPr/>
        <p:txBody>
          <a:bodyPr>
            <a:normAutofit fontScale="70000" lnSpcReduction="20000"/>
          </a:bodyPr>
          <a:lstStyle/>
          <a:p>
            <a:r>
              <a:rPr lang="ru-RU" b="1" dirty="0" smtClean="0">
                <a:solidFill>
                  <a:srgbClr val="FF0000"/>
                </a:solidFill>
              </a:rPr>
              <a:t>4 ноября 1612 года воины народного ополчения под предводительством Кузьмы Минина и Дмитрия Пожарского штурмом взяли Китай-город, освободив Москву от польских интервентов и продемонстрировав образец героизма и сплочённости всего народа вне зависимости от происхождения, вероисповедания и положения в обществе.</a:t>
            </a:r>
            <a:endParaRPr lang="ru-RU" b="1"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Как отмечают День народного единства?</a:t>
            </a:r>
            <a:r>
              <a:rPr lang="ru-RU" b="1" dirty="0" smtClean="0"/>
              <a:t/>
            </a:r>
            <a:br>
              <a:rPr lang="ru-RU" b="1" dirty="0" smtClean="0"/>
            </a:br>
            <a:endParaRPr lang="ru-RU" dirty="0"/>
          </a:p>
        </p:txBody>
      </p:sp>
      <p:sp>
        <p:nvSpPr>
          <p:cNvPr id="3" name="Содержимое 2"/>
          <p:cNvSpPr>
            <a:spLocks noGrp="1"/>
          </p:cNvSpPr>
          <p:nvPr>
            <p:ph sz="half" idx="1"/>
          </p:nvPr>
        </p:nvSpPr>
        <p:spPr/>
        <p:txBody>
          <a:bodyPr>
            <a:normAutofit fontScale="77500" lnSpcReduction="20000"/>
          </a:bodyPr>
          <a:lstStyle/>
          <a:p>
            <a:r>
              <a:rPr lang="ru-RU" dirty="0" smtClean="0"/>
              <a:t>4 ноября в России проводят концерты, представления и спортивные соревнования. Политические партии и общественные движения организуют благотворительные акции, митинги и шествия. Главное празднование проходит на Красной площади в Москве.</a:t>
            </a:r>
          </a:p>
          <a:p>
            <a:pPr>
              <a:buNone/>
            </a:pPr>
            <a:r>
              <a:rPr lang="ru-RU" dirty="0" smtClean="0"/>
              <a:t/>
            </a:r>
            <a:br>
              <a:rPr lang="ru-RU" dirty="0" smtClean="0"/>
            </a:br>
            <a:endParaRPr lang="ru-RU" dirty="0"/>
          </a:p>
        </p:txBody>
      </p:sp>
      <p:sp>
        <p:nvSpPr>
          <p:cNvPr id="4" name="Содержимое 3"/>
          <p:cNvSpPr>
            <a:spLocks noGrp="1"/>
          </p:cNvSpPr>
          <p:nvPr>
            <p:ph sz="half" idx="2"/>
          </p:nvPr>
        </p:nvSpPr>
        <p:spPr/>
        <p:txBody>
          <a:bodyPr>
            <a:normAutofit fontScale="77500" lnSpcReduction="20000"/>
          </a:bodyPr>
          <a:lstStyle/>
          <a:p>
            <a:endParaRPr lang="ru-RU"/>
          </a:p>
        </p:txBody>
      </p:sp>
      <p:pic>
        <p:nvPicPr>
          <p:cNvPr id="18434" name="Picture 2" descr="Флаг России"/>
          <p:cNvPicPr>
            <a:picLocks noChangeAspect="1" noChangeArrowheads="1"/>
          </p:cNvPicPr>
          <p:nvPr/>
        </p:nvPicPr>
        <p:blipFill>
          <a:blip r:embed="rId2" cstate="print"/>
          <a:srcRect/>
          <a:stretch>
            <a:fillRect/>
          </a:stretch>
        </p:blipFill>
        <p:spPr bwMode="auto">
          <a:xfrm>
            <a:off x="3923928" y="2636912"/>
            <a:ext cx="3986909" cy="224152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lstStyle/>
          <a:p>
            <a:endParaRPr lang="ru-RU" dirty="0"/>
          </a:p>
        </p:txBody>
      </p:sp>
      <p:sp>
        <p:nvSpPr>
          <p:cNvPr id="4" name="Содержимое 3"/>
          <p:cNvSpPr>
            <a:spLocks noGrp="1"/>
          </p:cNvSpPr>
          <p:nvPr>
            <p:ph sz="half" idx="2"/>
          </p:nvPr>
        </p:nvSpPr>
        <p:spPr/>
        <p:txBody>
          <a:bodyPr/>
          <a:lstStyle/>
          <a:p>
            <a:endParaRPr lang="ru-RU"/>
          </a:p>
        </p:txBody>
      </p:sp>
      <p:pic>
        <p:nvPicPr>
          <p:cNvPr id="20484" name="Picture 4" descr="https://kitnk.org/wp-content/uploads/photo-gallery/%D0%9C%D0%B0%D0%B3%D0%B0%D1%81%D1%83%D0%BC%D0%BE%D0%B2_%D0%A1.%D0%90._%D0%9C%D1%8B_%D0%B5%D0%B4%D0%B8%D0%BD%D1%8B.jpg"/>
          <p:cNvPicPr>
            <a:picLocks noChangeAspect="1" noChangeArrowheads="1"/>
          </p:cNvPicPr>
          <p:nvPr/>
        </p:nvPicPr>
        <p:blipFill>
          <a:blip r:embed="rId2" cstate="print"/>
          <a:srcRect/>
          <a:stretch>
            <a:fillRect/>
          </a:stretch>
        </p:blipFill>
        <p:spPr bwMode="auto">
          <a:xfrm>
            <a:off x="467544" y="836712"/>
            <a:ext cx="7488832" cy="52948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отмечают праздник в этом году?</a:t>
            </a:r>
            <a:endParaRPr lang="ru-RU" dirty="0"/>
          </a:p>
        </p:txBody>
      </p:sp>
      <p:sp>
        <p:nvSpPr>
          <p:cNvPr id="3" name="Содержимое 2"/>
          <p:cNvSpPr>
            <a:spLocks noGrp="1"/>
          </p:cNvSpPr>
          <p:nvPr>
            <p:ph sz="half" idx="1"/>
          </p:nvPr>
        </p:nvSpPr>
        <p:spPr/>
        <p:txBody>
          <a:bodyPr>
            <a:normAutofit fontScale="62500" lnSpcReduction="20000"/>
          </a:bodyPr>
          <a:lstStyle/>
          <a:p>
            <a:r>
              <a:rPr lang="ru-RU" b="1" dirty="0" smtClean="0">
                <a:solidFill>
                  <a:srgbClr val="FF0000"/>
                </a:solidFill>
              </a:rPr>
              <a:t>28 октября</a:t>
            </a:r>
            <a:r>
              <a:rPr lang="ru-RU" dirty="0" smtClean="0"/>
              <a:t>, в преддверии Дня народного единства, состоялся открытый всероссийский </a:t>
            </a:r>
            <a:r>
              <a:rPr lang="ru-RU" dirty="0" err="1" smtClean="0"/>
              <a:t>онлайн-урок</a:t>
            </a:r>
            <a:r>
              <a:rPr lang="ru-RU" dirty="0" smtClean="0"/>
              <a:t> «Большая семья – Россия!». Гости и ведущие открытого урока окунулись в историю самого праздника, познакомили юных зрителей с традициями, культурой и национальной кухней разных народов России.</a:t>
            </a:r>
          </a:p>
          <a:p>
            <a:r>
              <a:rPr lang="ru-RU" b="1" dirty="0" smtClean="0"/>
              <a:t>2 ноября очередная юбилейная дата — 300 лет Российской империи. </a:t>
            </a:r>
            <a:r>
              <a:rPr lang="ru-RU" dirty="0" smtClean="0"/>
              <a:t>По представлению Сената Петр Великий стал первым императором Всероссийским.</a:t>
            </a:r>
          </a:p>
          <a:p>
            <a:endParaRPr lang="ru-RU" dirty="0"/>
          </a:p>
        </p:txBody>
      </p:sp>
      <p:sp>
        <p:nvSpPr>
          <p:cNvPr id="4" name="Содержимое 3"/>
          <p:cNvSpPr>
            <a:spLocks noGrp="1"/>
          </p:cNvSpPr>
          <p:nvPr>
            <p:ph sz="half" idx="2"/>
          </p:nvPr>
        </p:nvSpPr>
        <p:spPr/>
        <p:txBody>
          <a:bodyPr>
            <a:normAutofit fontScale="62500" lnSpcReduction="20000"/>
          </a:bodyPr>
          <a:lstStyle/>
          <a:p>
            <a:endParaRPr lang="ru-RU"/>
          </a:p>
        </p:txBody>
      </p:sp>
      <p:pic>
        <p:nvPicPr>
          <p:cNvPr id="21506" name="Picture 2" descr="https://kartinki-life.ru/articles/2018/10/03/krasivye-otkrytki-kartinki-s-dnjom-narodnogo-edinstva-chast-1-aya-1.jpg"/>
          <p:cNvPicPr>
            <a:picLocks noChangeAspect="1" noChangeArrowheads="1"/>
          </p:cNvPicPr>
          <p:nvPr/>
        </p:nvPicPr>
        <p:blipFill>
          <a:blip r:embed="rId2" cstate="print"/>
          <a:srcRect/>
          <a:stretch>
            <a:fillRect/>
          </a:stretch>
        </p:blipFill>
        <p:spPr bwMode="auto">
          <a:xfrm>
            <a:off x="3923928" y="1484784"/>
            <a:ext cx="4104456" cy="410445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TotalTime>
  <Words>335</Words>
  <Application>Microsoft Office PowerPoint</Application>
  <PresentationFormat>Экран (4:3)</PresentationFormat>
  <Paragraphs>23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Изящная</vt:lpstr>
      <vt:lpstr>День народного единства</vt:lpstr>
      <vt:lpstr>История праздника</vt:lpstr>
      <vt:lpstr>Слайд 3</vt:lpstr>
      <vt:lpstr>Почему этот день важен исторически? </vt:lpstr>
      <vt:lpstr>Кто такие Минин и Пожарский? </vt:lpstr>
      <vt:lpstr>Почему праздник называется День народного единства? </vt:lpstr>
      <vt:lpstr>Как отмечают День народного единства? </vt:lpstr>
      <vt:lpstr>Слайд 8</vt:lpstr>
      <vt:lpstr>Как отмечают праздник в этом году?</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День народного единства</dc:title>
  <dc:creator>Пользователь</dc:creator>
  <cp:lastModifiedBy>Пользователь</cp:lastModifiedBy>
  <cp:revision>4</cp:revision>
  <dcterms:created xsi:type="dcterms:W3CDTF">2021-11-07T06:29:46Z</dcterms:created>
  <dcterms:modified xsi:type="dcterms:W3CDTF">2021-11-07T06:56:09Z</dcterms:modified>
</cp:coreProperties>
</file>